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9" r:id="rId2"/>
    <p:sldId id="270" r:id="rId3"/>
    <p:sldId id="281" r:id="rId4"/>
    <p:sldId id="288" r:id="rId5"/>
    <p:sldId id="290" r:id="rId6"/>
    <p:sldId id="289" r:id="rId7"/>
    <p:sldId id="295" r:id="rId8"/>
    <p:sldId id="291" r:id="rId9"/>
    <p:sldId id="292" r:id="rId10"/>
    <p:sldId id="293" r:id="rId11"/>
    <p:sldId id="297" r:id="rId12"/>
    <p:sldId id="296" r:id="rId13"/>
    <p:sldId id="29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887"/>
    <a:srgbClr val="80FD6F"/>
    <a:srgbClr val="008BA9"/>
    <a:srgbClr val="FFFF99"/>
    <a:srgbClr val="E31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mmy%20Hu\Google%20Drive\MEng\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Instances Solved vs Time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743627092615893E-2"/>
          <c:y val="0.15406189187195071"/>
          <c:w val="0.91421921735139278"/>
          <c:h val="0.77932704722993351"/>
        </c:manualLayout>
      </c:layout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'[summary.xlsx]crew-time'!$B$32:$M$32</c:f>
              <c:numCache>
                <c:formatCode>General</c:formatCode>
                <c:ptCount val="12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180</c:v>
                </c:pt>
                <c:pt idx="5">
                  <c:v>240</c:v>
                </c:pt>
                <c:pt idx="6">
                  <c:v>300</c:v>
                </c:pt>
                <c:pt idx="7">
                  <c:v>360</c:v>
                </c:pt>
                <c:pt idx="8">
                  <c:v>420</c:v>
                </c:pt>
                <c:pt idx="9">
                  <c:v>600</c:v>
                </c:pt>
                <c:pt idx="10">
                  <c:v>900</c:v>
                </c:pt>
                <c:pt idx="11">
                  <c:v>1800</c:v>
                </c:pt>
              </c:numCache>
            </c:numRef>
          </c:xVal>
          <c:yVal>
            <c:numRef>
              <c:f>'[summary.xlsx]crew-time'!$B$33:$M$33</c:f>
              <c:numCache>
                <c:formatCode>General</c:formatCode>
                <c:ptCount val="12"/>
                <c:pt idx="0">
                  <c:v>5</c:v>
                </c:pt>
                <c:pt idx="1">
                  <c:v>8</c:v>
                </c:pt>
                <c:pt idx="2">
                  <c:v>8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13</c:v>
                </c:pt>
                <c:pt idx="7">
                  <c:v>14</c:v>
                </c:pt>
                <c:pt idx="8">
                  <c:v>14</c:v>
                </c:pt>
                <c:pt idx="9">
                  <c:v>14</c:v>
                </c:pt>
                <c:pt idx="10">
                  <c:v>16</c:v>
                </c:pt>
                <c:pt idx="11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BC-42FD-9E31-4C83809AC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839760"/>
        <c:axId val="509841728"/>
      </c:scatterChart>
      <c:valAx>
        <c:axId val="509839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841728"/>
        <c:crosses val="autoZero"/>
        <c:crossBetween val="midCat"/>
      </c:valAx>
      <c:valAx>
        <c:axId val="50984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83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A0131-5882-412A-A7BF-E99EE65E2412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E56D6-9638-4B63-818D-F63938C80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DF92A-2CA4-4477-AED1-2CBB85906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9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9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69" y="1371600"/>
            <a:ext cx="4795658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6669" y="305136"/>
            <a:ext cx="4795658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51586" y="4565585"/>
            <a:ext cx="3921163" cy="6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369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080">
          <p15:clr>
            <a:srgbClr val="FBAE40"/>
          </p15:clr>
        </p15:guide>
        <p15:guide id="2" orient="horz" pos="151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3" r="26335" b="3545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80" y="1024129"/>
            <a:ext cx="5328687" cy="1124331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5580" y="2532602"/>
            <a:ext cx="5328687" cy="35252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5580" y="6319027"/>
            <a:ext cx="936560" cy="365125"/>
          </a:xfrm>
        </p:spPr>
        <p:txBody>
          <a:bodyPr/>
          <a:lstStyle/>
          <a:p>
            <a:fld id="{4DEC88EE-D10F-493F-9ECD-30EE797FB12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275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16">
          <p15:clr>
            <a:srgbClr val="FBAE40"/>
          </p15:clr>
        </p15:guide>
        <p15:guide id="2" pos="48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80" y="1024129"/>
            <a:ext cx="5328687" cy="1124331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5580" y="2532602"/>
            <a:ext cx="5328687" cy="357236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3300" b="1" cap="all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5580" y="6319027"/>
            <a:ext cx="936560" cy="365125"/>
          </a:xfrm>
        </p:spPr>
        <p:txBody>
          <a:bodyPr/>
          <a:lstStyle/>
          <a:p>
            <a:fld id="{22F16B01-B52B-4726-8C31-495C0970BD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737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72">
          <p15:clr>
            <a:srgbClr val="FBAE40"/>
          </p15:clr>
        </p15:guide>
        <p15:guide id="2" orient="horz" pos="38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EA70-57C7-4448-B99C-3A90B91C269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51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670" y="1380942"/>
            <a:ext cx="7132684" cy="417867"/>
          </a:xfrm>
        </p:spPr>
        <p:txBody>
          <a:bodyPr anchor="ctr">
            <a:normAutofit/>
          </a:bodyPr>
          <a:lstStyle>
            <a:lvl1pPr marL="0" indent="0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6670" y="1994761"/>
            <a:ext cx="7132684" cy="40141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CD8-F5C3-470C-A217-39958D01759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0889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6049" y="1470216"/>
            <a:ext cx="4763304" cy="209781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6049" y="3787688"/>
            <a:ext cx="4763304" cy="2098199"/>
          </a:xfr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0736-8CEF-4A70-8560-572F7A29598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16707" y="1469574"/>
            <a:ext cx="2251682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6707" y="3787688"/>
            <a:ext cx="2251682" cy="209910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5726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792">
          <p15:clr>
            <a:srgbClr val="FBAE40"/>
          </p15:clr>
        </p15:guide>
        <p15:guide id="2" pos="72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1452286"/>
            <a:ext cx="3485769" cy="45472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3584" y="1452286"/>
            <a:ext cx="3485769" cy="45472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1A6E-FC01-4B10-8CC4-A5DB0372E990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962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9" y="1452286"/>
            <a:ext cx="2265167" cy="4553746"/>
          </a:xfrm>
        </p:spPr>
        <p:txBody>
          <a:bodyPr/>
          <a:lstStyle>
            <a:lvl2pPr marL="473869" indent="-130969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0428" y="1452286"/>
            <a:ext cx="2265167" cy="4553746"/>
          </a:xfrm>
        </p:spPr>
        <p:txBody>
          <a:bodyPr/>
          <a:lstStyle>
            <a:lvl2pPr marL="473869" indent="-130969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01C5-76B9-4AAA-927C-13C49F5C1DEB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5184187" y="1452286"/>
            <a:ext cx="2265167" cy="4553746"/>
          </a:xfrm>
        </p:spPr>
        <p:txBody>
          <a:bodyPr/>
          <a:lstStyle>
            <a:lvl2pPr marL="473869" indent="-130969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959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669" y="1371600"/>
            <a:ext cx="3499534" cy="420624"/>
          </a:xfrm>
        </p:spPr>
        <p:txBody>
          <a:bodyPr anchor="ctr">
            <a:normAutofit/>
          </a:bodyPr>
          <a:lstStyle>
            <a:lvl1pPr marL="0" indent="0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6669" y="1978836"/>
            <a:ext cx="3499534" cy="40300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9819" y="1371600"/>
            <a:ext cx="3499534" cy="420624"/>
          </a:xfrm>
        </p:spPr>
        <p:txBody>
          <a:bodyPr anchor="ctr">
            <a:normAutofit/>
          </a:bodyPr>
          <a:lstStyle>
            <a:lvl1pPr marL="0" indent="0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9819" y="1978836"/>
            <a:ext cx="3499534" cy="40300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B51D-A245-49AD-8F20-416B9E9970F3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576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A7F-6249-4852-A021-44B57788E49D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98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864C-A835-493B-910D-981D14D1C8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06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224">
          <p15:clr>
            <a:srgbClr val="FBAE40"/>
          </p15:clr>
        </p15:guide>
        <p15:guide id="2" orient="horz" pos="3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5" r="125"/>
          <a:stretch/>
        </p:blipFill>
        <p:spPr>
          <a:xfrm>
            <a:off x="4" y="1"/>
            <a:ext cx="9143996" cy="685799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6858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0" y="305136"/>
            <a:ext cx="6858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51586" y="4565585"/>
            <a:ext cx="3921163" cy="6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62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4882942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0" y="305136"/>
            <a:ext cx="4882942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93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5882" t="58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6858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1" y="305136"/>
            <a:ext cx="6857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7882037" y="0"/>
            <a:ext cx="126228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" y="5535253"/>
            <a:ext cx="2097028" cy="7620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92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121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6858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1" y="305136"/>
            <a:ext cx="6857999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7882037" y="0"/>
            <a:ext cx="126228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" y="5535253"/>
            <a:ext cx="2097028" cy="7620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71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flipH="1">
            <a:off x="7882037" y="0"/>
            <a:ext cx="126228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1000"/>
                </a:schemeClr>
              </a:gs>
              <a:gs pos="60000">
                <a:schemeClr val="bg1">
                  <a:alpha val="3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5587445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0" y="305136"/>
            <a:ext cx="5587445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21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gray">
          <a:xfrm>
            <a:off x="0" y="-2"/>
            <a:ext cx="9144000" cy="1273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670" y="1371600"/>
            <a:ext cx="6858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6670" y="305136"/>
            <a:ext cx="6858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19027"/>
            <a:ext cx="936560" cy="365125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45837" y="6319027"/>
            <a:ext cx="3452327" cy="365125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19027"/>
            <a:ext cx="327738" cy="365125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5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16670" y="1371600"/>
            <a:ext cx="6858000" cy="1019390"/>
          </a:xfrm>
        </p:spPr>
        <p:txBody>
          <a:bodyPr>
            <a:normAutofit/>
          </a:bodyPr>
          <a:lstStyle>
            <a:lvl1pPr marL="0" indent="0" algn="l">
              <a:buNone/>
              <a:defRPr sz="1500" b="1" cap="all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0" y="305136"/>
            <a:ext cx="6858000" cy="87985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945477" y="6388099"/>
            <a:ext cx="936560" cy="283107"/>
          </a:xfrm>
        </p:spPr>
        <p:txBody>
          <a:bodyPr/>
          <a:lstStyle/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457951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"/>
          <a:stretch/>
        </p:blipFill>
        <p:spPr>
          <a:xfrm rot="16200000">
            <a:off x="6857324" y="4571322"/>
            <a:ext cx="3921161" cy="652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" y="5543566"/>
            <a:ext cx="2124460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12">
          <p15:clr>
            <a:srgbClr val="FBAE40"/>
          </p15:clr>
        </p15:guide>
        <p15:guide id="2" pos="70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57251" r="10126" b="10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80" y="1024129"/>
            <a:ext cx="3601487" cy="1124331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80" y="2532603"/>
            <a:ext cx="3601487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5580" y="6319027"/>
            <a:ext cx="936560" cy="365125"/>
          </a:xfrm>
        </p:spPr>
        <p:txBody>
          <a:bodyPr/>
          <a:lstStyle/>
          <a:p>
            <a:fld id="{D1EDED9D-9431-450F-AF86-0908BD3A004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5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16670" y="1452286"/>
            <a:ext cx="7132684" cy="453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91020" y="6388099"/>
            <a:ext cx="795029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988676-7DEC-4C67-8EE4-70BF82C9817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7/24/2018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5837" y="6388099"/>
            <a:ext cx="3452327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0470" y="6388099"/>
            <a:ext cx="327738" cy="283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5093C1-3A22-4FD3-9A2D-0EF7936C6C71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574737" y="6409825"/>
            <a:ext cx="0" cy="16678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54" y="6409825"/>
            <a:ext cx="985414" cy="1667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9" y="6202304"/>
            <a:ext cx="1212873" cy="4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7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5" r:id="rId3"/>
    <p:sldLayoutId id="2147483679" r:id="rId4"/>
    <p:sldLayoutId id="2147483680" r:id="rId5"/>
    <p:sldLayoutId id="2147483678" r:id="rId6"/>
    <p:sldLayoutId id="2147483676" r:id="rId7"/>
    <p:sldLayoutId id="2147483673" r:id="rId8"/>
    <p:sldLayoutId id="2147483686" r:id="rId9"/>
    <p:sldLayoutId id="2147483684" r:id="rId10"/>
    <p:sldLayoutId id="2147483685" r:id="rId11"/>
    <p:sldLayoutId id="2147483681" r:id="rId12"/>
    <p:sldLayoutId id="2147483682" r:id="rId13"/>
    <p:sldLayoutId id="2147483683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60000"/>
        <a:buFont typeface="Courier New" panose="02070309020205020404" pitchFamily="49" charset="0"/>
        <a:buChar char="o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xt.co.za/2014/10/17/iconic-abbey-road-photographs-going-up-for-auction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6670" y="2304854"/>
            <a:ext cx="6858000" cy="1019390"/>
          </a:xfrm>
        </p:spPr>
        <p:txBody>
          <a:bodyPr/>
          <a:lstStyle/>
          <a:p>
            <a:r>
              <a:rPr lang="en-US" dirty="0"/>
              <a:t>July 26, 2018</a:t>
            </a:r>
            <a:br>
              <a:rPr lang="en-US" dirty="0"/>
            </a:br>
            <a:r>
              <a:rPr lang="en-US" dirty="0"/>
              <a:t>Tao Hu</a:t>
            </a:r>
          </a:p>
          <a:p>
            <a:r>
              <a:rPr lang="en-US" dirty="0"/>
              <a:t>Supervisor: </a:t>
            </a:r>
            <a:r>
              <a:rPr lang="en-CA" dirty="0"/>
              <a:t>Christopher Beck</a:t>
            </a:r>
            <a:r>
              <a:rPr lang="en-US" dirty="0"/>
              <a:t>, Chiara </a:t>
            </a:r>
            <a:r>
              <a:rPr lang="en-US" dirty="0" err="1"/>
              <a:t>Piacentini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670" y="757623"/>
            <a:ext cx="7630126" cy="879853"/>
          </a:xfrm>
        </p:spPr>
        <p:txBody>
          <a:bodyPr>
            <a:noAutofit/>
          </a:bodyPr>
          <a:lstStyle/>
          <a:p>
            <a:r>
              <a:rPr lang="en-US" sz="2800" dirty="0"/>
              <a:t>Constraint programming for Domain Independent temporal planning </a:t>
            </a:r>
          </a:p>
        </p:txBody>
      </p:sp>
    </p:spTree>
    <p:extLst>
      <p:ext uri="{BB962C8B-B14F-4D97-AF65-F5344CB8AC3E}">
        <p14:creationId xmlns:p14="http://schemas.microsoft.com/office/powerpoint/2010/main" val="313316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24307" y="5618736"/>
            <a:ext cx="7132684" cy="417867"/>
          </a:xfrm>
        </p:spPr>
        <p:txBody>
          <a:bodyPr>
            <a:normAutofit/>
          </a:bodyPr>
          <a:lstStyle/>
          <a:p>
            <a:pPr defTabSz="914400"/>
            <a:r>
              <a:rPr lang="en-US" sz="1400" b="0" dirty="0">
                <a:solidFill>
                  <a:schemeClr val="tx1"/>
                </a:solidFill>
                <a:latin typeface="+mn-lt"/>
              </a:rPr>
              <a:t>Tech Info: 2.5 </a:t>
            </a: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GHz intel core i5, 4 </a:t>
            </a:r>
            <a:r>
              <a:rPr lang="en-US" altLang="zh-CN" sz="1400" b="0" dirty="0" err="1">
                <a:solidFill>
                  <a:schemeClr val="tx1"/>
                </a:solidFill>
                <a:latin typeface="+mn-lt"/>
              </a:rPr>
              <a:t>gb</a:t>
            </a: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 1600 </a:t>
            </a:r>
            <a:r>
              <a:rPr lang="en-US" altLang="zh-CN" sz="1400" b="0" dirty="0" err="1">
                <a:solidFill>
                  <a:schemeClr val="tx1"/>
                </a:solidFill>
                <a:latin typeface="+mn-lt"/>
              </a:rPr>
              <a:t>mhz</a:t>
            </a:r>
            <a:r>
              <a:rPr lang="en-US" altLang="zh-CN" sz="1400" b="0" dirty="0">
                <a:solidFill>
                  <a:schemeClr val="tx1"/>
                </a:solidFill>
                <a:latin typeface="+mn-lt"/>
              </a:rPr>
              <a:t> ddr3</a:t>
            </a:r>
            <a:endParaRPr lang="en-US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Benchmark instances test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7EBCCF-1F6E-4793-BB2D-9E9F233E37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6541196"/>
              </p:ext>
            </p:extLst>
          </p:nvPr>
        </p:nvGraphicFramePr>
        <p:xfrm>
          <a:off x="316670" y="1412870"/>
          <a:ext cx="7305965" cy="33127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0472">
                  <a:extLst>
                    <a:ext uri="{9D8B030D-6E8A-4147-A177-3AD203B41FA5}">
                      <a16:colId xmlns:a16="http://schemas.microsoft.com/office/drawing/2014/main" val="2639594786"/>
                    </a:ext>
                  </a:extLst>
                </a:gridCol>
                <a:gridCol w="1964637">
                  <a:extLst>
                    <a:ext uri="{9D8B030D-6E8A-4147-A177-3AD203B41FA5}">
                      <a16:colId xmlns:a16="http://schemas.microsoft.com/office/drawing/2014/main" val="1432393734"/>
                    </a:ext>
                  </a:extLst>
                </a:gridCol>
                <a:gridCol w="1755494">
                  <a:extLst>
                    <a:ext uri="{9D8B030D-6E8A-4147-A177-3AD203B41FA5}">
                      <a16:colId xmlns:a16="http://schemas.microsoft.com/office/drawing/2014/main" val="2939339865"/>
                    </a:ext>
                  </a:extLst>
                </a:gridCol>
                <a:gridCol w="1725362">
                  <a:extLst>
                    <a:ext uri="{9D8B030D-6E8A-4147-A177-3AD203B41FA5}">
                      <a16:colId xmlns:a16="http://schemas.microsoft.com/office/drawing/2014/main" val="373630235"/>
                    </a:ext>
                  </a:extLst>
                </a:gridCol>
              </a:tblGrid>
              <a:tr h="412198">
                <a:tc gridSpan="4"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Summary of the number of instances solved (10 min)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991457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CA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Optic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Sapa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249838"/>
                  </a:ext>
                </a:extLst>
              </a:tr>
              <a:tr h="42732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err="1"/>
                        <a:t>Crewplanning</a:t>
                      </a:r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72722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43238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algn="l"/>
                      <a:r>
                        <a:rPr lang="en-CA" sz="1800" dirty="0" err="1"/>
                        <a:t>OpenStacks</a:t>
                      </a:r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68577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algn="l"/>
                      <a:r>
                        <a:rPr lang="en-CA" sz="1800" dirty="0" err="1"/>
                        <a:t>Pegsol</a:t>
                      </a:r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475019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Sokoban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30694"/>
                  </a:ext>
                </a:extLst>
              </a:tr>
              <a:tr h="412198"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191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27AE77-E021-43EC-8B80-5D74B9933515}"/>
              </a:ext>
            </a:extLst>
          </p:cNvPr>
          <p:cNvSpPr txBox="1"/>
          <p:nvPr/>
        </p:nvSpPr>
        <p:spPr>
          <a:xfrm>
            <a:off x="224307" y="4953458"/>
            <a:ext cx="739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Note: The CP model will produce valid solutions for ‘driver’ and ‘printer’ instances, given sufficiently long time (30min +).</a:t>
            </a:r>
          </a:p>
        </p:txBody>
      </p:sp>
    </p:spTree>
    <p:extLst>
      <p:ext uri="{BB962C8B-B14F-4D97-AF65-F5344CB8AC3E}">
        <p14:creationId xmlns:p14="http://schemas.microsoft.com/office/powerpoint/2010/main" val="231986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Benchmark instances test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386A87-C73D-455D-B79A-DB72C8462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796866"/>
              </p:ext>
            </p:extLst>
          </p:nvPr>
        </p:nvGraphicFramePr>
        <p:xfrm>
          <a:off x="501398" y="1994761"/>
          <a:ext cx="6947956" cy="3916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203BE9-3607-4744-BF7B-852291A8B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670" y="1380942"/>
            <a:ext cx="2454239" cy="417867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Openstack</a:t>
            </a:r>
            <a:r>
              <a:rPr lang="en-US" dirty="0"/>
              <a:t>’ instances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91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16670" y="1380942"/>
            <a:ext cx="7132684" cy="417867"/>
          </a:xfrm>
        </p:spPr>
        <p:txBody>
          <a:bodyPr/>
          <a:lstStyle/>
          <a:p>
            <a:r>
              <a:rPr lang="en-US" dirty="0"/>
              <a:t>Results highlights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Benchmark instances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7721C-5683-4A5B-B51E-79230B48F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6670" y="1994762"/>
            <a:ext cx="7132684" cy="2955930"/>
          </a:xfrm>
        </p:spPr>
        <p:txBody>
          <a:bodyPr/>
          <a:lstStyle/>
          <a:p>
            <a:r>
              <a:rPr lang="en-CA" sz="1800" dirty="0"/>
              <a:t>Generally, CP is not as fast as Optic, but CP usually produces solution with </a:t>
            </a:r>
            <a:r>
              <a:rPr lang="en-CA" sz="1800" dirty="0">
                <a:solidFill>
                  <a:srgbClr val="FF0000"/>
                </a:solidFill>
              </a:rPr>
              <a:t>better objectives</a:t>
            </a:r>
            <a:r>
              <a:rPr lang="en-CA" sz="1800" dirty="0"/>
              <a:t>.</a:t>
            </a:r>
          </a:p>
          <a:p>
            <a:endParaRPr lang="en-CA" sz="1800" dirty="0"/>
          </a:p>
          <a:p>
            <a:r>
              <a:rPr lang="en-CA" sz="1800" dirty="0"/>
              <a:t>Crew Planning: CP produces results to more than half of the instances, while Sapa cannot produce any solution.</a:t>
            </a:r>
          </a:p>
          <a:p>
            <a:endParaRPr lang="en-CA" sz="1800" dirty="0"/>
          </a:p>
          <a:p>
            <a:r>
              <a:rPr lang="en-CA" sz="1800" dirty="0"/>
              <a:t>Parc Printer: There exists 2 instances </a:t>
            </a:r>
            <a:r>
              <a:rPr lang="en-CA" sz="1800" dirty="0">
                <a:solidFill>
                  <a:srgbClr val="FF0000"/>
                </a:solidFill>
              </a:rPr>
              <a:t>solved by the CP model only</a:t>
            </a:r>
            <a:r>
              <a:rPr lang="en-CA" sz="1800" dirty="0"/>
              <a:t>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596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16670" y="1685742"/>
            <a:ext cx="7132684" cy="417867"/>
          </a:xfrm>
        </p:spPr>
        <p:txBody>
          <a:bodyPr/>
          <a:lstStyle/>
          <a:p>
            <a:r>
              <a:rPr lang="en-US" dirty="0"/>
              <a:t>CP works, but needs improvement in the speed…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/>
          <a:lstStyle/>
          <a:p>
            <a:r>
              <a:rPr lang="en-US" altLang="zh-CN" sz="3200" dirty="0"/>
              <a:t>Conclusion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83095-4A2E-4FF7-A3C6-359AF1788CC3}"/>
              </a:ext>
            </a:extLst>
          </p:cNvPr>
          <p:cNvSpPr txBox="1"/>
          <p:nvPr/>
        </p:nvSpPr>
        <p:spPr>
          <a:xfrm>
            <a:off x="316670" y="2604362"/>
            <a:ext cx="459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Possible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Avoid creating unnecessary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Smart Cut-offs </a:t>
            </a:r>
          </a:p>
        </p:txBody>
      </p:sp>
    </p:spTree>
    <p:extLst>
      <p:ext uri="{BB962C8B-B14F-4D97-AF65-F5344CB8AC3E}">
        <p14:creationId xmlns:p14="http://schemas.microsoft.com/office/powerpoint/2010/main" val="423760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1452286"/>
            <a:ext cx="5518523" cy="455374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r>
              <a:rPr lang="en-US" altLang="zh-CN" sz="2400"/>
              <a:t>Literature: </a:t>
            </a:r>
            <a:endParaRPr lang="en-US" altLang="zh-CN" sz="2400" dirty="0"/>
          </a:p>
          <a:p>
            <a:r>
              <a:rPr lang="en-US" sz="2400" dirty="0"/>
              <a:t>Contribution</a:t>
            </a:r>
          </a:p>
          <a:p>
            <a:r>
              <a:rPr lang="en-US" altLang="zh-CN" sz="2400" dirty="0"/>
              <a:t>Model</a:t>
            </a:r>
            <a:r>
              <a:rPr lang="en-CA" altLang="zh-CN" sz="2400" dirty="0"/>
              <a:t> Formulation</a:t>
            </a:r>
          </a:p>
          <a:p>
            <a:pPr lvl="1"/>
            <a:r>
              <a:rPr lang="en-CA" altLang="zh-CN" sz="2000" dirty="0"/>
              <a:t>Problem Definition</a:t>
            </a:r>
          </a:p>
          <a:p>
            <a:pPr lvl="1"/>
            <a:r>
              <a:rPr lang="en-CA" altLang="zh-CN" sz="2000" dirty="0"/>
              <a:t>Decision Variables</a:t>
            </a:r>
          </a:p>
          <a:p>
            <a:pPr lvl="1"/>
            <a:r>
              <a:rPr lang="en-CA" altLang="zh-CN" sz="2000" dirty="0"/>
              <a:t>Constraints</a:t>
            </a:r>
          </a:p>
          <a:p>
            <a:r>
              <a:rPr lang="en-US" sz="2400" dirty="0"/>
              <a:t>Tests on benchmark instances</a:t>
            </a:r>
          </a:p>
          <a:p>
            <a:r>
              <a:rPr lang="en-US" sz="2400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8211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Actions are durative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A lot of researches (e.g. Constraint Programming) has been done on Classic Planning problems with non-durative actions, i.e. we only check preconditions at the start of an action and actions make effects at the end of them. 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Temporal Planning catches the fact that actions are durative and may conflicting with each other, but there is a lack of studies that build constraint programming model in a domain independent manner. 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Motivation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D61128-C7C2-4480-9749-674C95291482}"/>
              </a:ext>
            </a:extLst>
          </p:cNvPr>
          <p:cNvGrpSpPr/>
          <p:nvPr/>
        </p:nvGrpSpPr>
        <p:grpSpPr>
          <a:xfrm>
            <a:off x="2720462" y="3012079"/>
            <a:ext cx="4197573" cy="1524079"/>
            <a:chOff x="2720462" y="2670334"/>
            <a:chExt cx="4197573" cy="15240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394C9B-7EA6-401A-9B39-483947D5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396262" y="2670334"/>
              <a:ext cx="1521773" cy="15240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8806D9-779E-4EE9-B6E8-EBB98140DEAF}"/>
                </a:ext>
              </a:extLst>
            </p:cNvPr>
            <p:cNvSpPr txBox="1"/>
            <p:nvPr/>
          </p:nvSpPr>
          <p:spPr>
            <a:xfrm>
              <a:off x="2720462" y="2976951"/>
              <a:ext cx="3237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at start (turn on ? light)</a:t>
              </a:r>
            </a:p>
            <a:p>
              <a:r>
                <a:rPr lang="en-CA" dirty="0"/>
                <a:t>overall (no hitting ?car)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2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16670" y="1994761"/>
            <a:ext cx="8353800" cy="2023057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A recent work on CP and Planning (</a:t>
            </a:r>
            <a:r>
              <a:rPr lang="en-US" altLang="zh-CN" sz="1800" dirty="0" err="1"/>
              <a:t>Piacentini</a:t>
            </a:r>
            <a:r>
              <a:rPr lang="en-US" altLang="zh-CN" sz="1800" dirty="0"/>
              <a:t> &amp; Tran, 2017) gave a constraint programming model for domain independent classical planning problems. </a:t>
            </a:r>
          </a:p>
          <a:p>
            <a:r>
              <a:rPr lang="en-CA" altLang="zh-CN" sz="1800" dirty="0"/>
              <a:t>‘PDDL 2.1: An Extension to PDDL for Expressing Temporal Planning Domains’ (Fox &amp; Long, 2003) builds fundamentals for modelling temporal planning problems. </a:t>
            </a:r>
          </a:p>
          <a:p>
            <a:r>
              <a:rPr lang="en-CA" altLang="zh-CN" sz="1800" dirty="0"/>
              <a:t>A specific example of using </a:t>
            </a:r>
            <a:r>
              <a:rPr lang="en-US" altLang="zh-CN" sz="1800" dirty="0"/>
              <a:t>constraint programming to solve temporal planning problems </a:t>
            </a:r>
            <a:r>
              <a:rPr lang="en-CA" altLang="zh-CN" sz="1800" dirty="0"/>
              <a:t>(Booth &amp; Nejat, 2016).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093C1-3A22-4FD3-9A2D-0EF7936C6C7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Contribution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DDF4BB-F18F-49BA-9CD2-EA25A03F37FB}"/>
              </a:ext>
            </a:extLst>
          </p:cNvPr>
          <p:cNvSpPr txBox="1">
            <a:spLocks/>
          </p:cNvSpPr>
          <p:nvPr/>
        </p:nvSpPr>
        <p:spPr bwMode="gray">
          <a:xfrm>
            <a:off x="316670" y="4213770"/>
            <a:ext cx="7132684" cy="41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5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60000"/>
              <a:buFont typeface="Courier New" panose="02070309020205020404" pitchFamily="49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91B07-A59A-468B-9A57-CEDAFB89A778}"/>
              </a:ext>
            </a:extLst>
          </p:cNvPr>
          <p:cNvSpPr/>
          <p:nvPr/>
        </p:nvSpPr>
        <p:spPr>
          <a:xfrm>
            <a:off x="316670" y="4827589"/>
            <a:ext cx="835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</a:rPr>
              <a:t>The main  purpose of my project is to extend the CP model to solve domain independent temporal planning problems.</a:t>
            </a:r>
          </a:p>
        </p:txBody>
      </p:sp>
    </p:spTree>
    <p:extLst>
      <p:ext uri="{BB962C8B-B14F-4D97-AF65-F5344CB8AC3E}">
        <p14:creationId xmlns:p14="http://schemas.microsoft.com/office/powerpoint/2010/main" val="212409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16669" y="1380942"/>
            <a:ext cx="8353799" cy="417867"/>
          </a:xfrm>
        </p:spPr>
        <p:txBody>
          <a:bodyPr/>
          <a:lstStyle/>
          <a:p>
            <a:r>
              <a:rPr lang="en-US" dirty="0"/>
              <a:t>A temporal planning task is a tuple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The CP Model: Problem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962B7-93C5-4EED-A7EA-7E220E90B638}"/>
                  </a:ext>
                </a:extLst>
              </p:cNvPr>
              <p:cNvSpPr txBox="1"/>
              <p:nvPr/>
            </p:nvSpPr>
            <p:spPr>
              <a:xfrm>
                <a:off x="1206218" y="1454453"/>
                <a:ext cx="8353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𝛱</m:t>
                      </m:r>
                      <m:r>
                        <a:rPr lang="en-CA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C962B7-93C5-4EED-A7EA-7E220E90B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18" y="1454453"/>
                <a:ext cx="835379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6DA5EAE-4392-4EE7-932F-D0D62A5292BE}"/>
              </a:ext>
            </a:extLst>
          </p:cNvPr>
          <p:cNvGrpSpPr/>
          <p:nvPr/>
        </p:nvGrpSpPr>
        <p:grpSpPr>
          <a:xfrm>
            <a:off x="942108" y="2624612"/>
            <a:ext cx="7259783" cy="2092834"/>
            <a:chOff x="1089890" y="2966358"/>
            <a:chExt cx="6593515" cy="15781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CB4EBE-5F47-45BB-947A-D7B5DB3671F2}"/>
                </a:ext>
              </a:extLst>
            </p:cNvPr>
            <p:cNvSpPr/>
            <p:nvPr/>
          </p:nvSpPr>
          <p:spPr>
            <a:xfrm>
              <a:off x="1975332" y="3335690"/>
              <a:ext cx="5193336" cy="406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Action 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A0678EF-716E-489A-868B-E4DA29695C21}"/>
                    </a:ext>
                  </a:extLst>
                </p:cNvPr>
                <p:cNvSpPr txBox="1"/>
                <p:nvPr/>
              </p:nvSpPr>
              <p:spPr>
                <a:xfrm>
                  <a:off x="1089890" y="2966358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A0678EF-716E-489A-868B-E4DA29695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90" y="2966358"/>
                  <a:ext cx="125951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1E06527-94B4-45AE-A972-18E0520F2193}"/>
                    </a:ext>
                  </a:extLst>
                </p:cNvPr>
                <p:cNvSpPr txBox="1"/>
                <p:nvPr/>
              </p:nvSpPr>
              <p:spPr>
                <a:xfrm>
                  <a:off x="6423890" y="2966358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1E06527-94B4-45AE-A972-18E0520F2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890" y="2966358"/>
                  <a:ext cx="12595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92C3A7-C9D2-4683-A5BE-038B1A51B342}"/>
                    </a:ext>
                  </a:extLst>
                </p:cNvPr>
                <p:cNvSpPr txBox="1"/>
                <p:nvPr/>
              </p:nvSpPr>
              <p:spPr>
                <a:xfrm>
                  <a:off x="3863810" y="2966358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792C3A7-C9D2-4683-A5BE-038B1A51B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810" y="2966358"/>
                  <a:ext cx="125951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AC705-A0E3-4BB6-B2F6-12C4334CA12E}"/>
                    </a:ext>
                  </a:extLst>
                </p:cNvPr>
                <p:cNvSpPr txBox="1"/>
                <p:nvPr/>
              </p:nvSpPr>
              <p:spPr>
                <a:xfrm>
                  <a:off x="1089890" y="3805879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𝐴𝐷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AC705-A0E3-4BB6-B2F6-12C4334CA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90" y="3805879"/>
                  <a:ext cx="125951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A29549-EC8A-4020-A8AC-09678BCC75CA}"/>
                    </a:ext>
                  </a:extLst>
                </p:cNvPr>
                <p:cNvSpPr txBox="1"/>
                <p:nvPr/>
              </p:nvSpPr>
              <p:spPr>
                <a:xfrm>
                  <a:off x="6423889" y="3805879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𝐴𝐷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A29549-EC8A-4020-A8AC-09678BCC7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889" y="3805879"/>
                  <a:ext cx="12595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F3EE1E-AE2D-421B-B7C2-AEB722AEF0ED}"/>
                    </a:ext>
                  </a:extLst>
                </p:cNvPr>
                <p:cNvSpPr txBox="1"/>
                <p:nvPr/>
              </p:nvSpPr>
              <p:spPr>
                <a:xfrm>
                  <a:off x="1089890" y="4175211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𝐷𝐸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F3EE1E-AE2D-421B-B7C2-AEB722AEF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90" y="4175211"/>
                  <a:ext cx="125951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4E6B59-DFE9-4274-8799-5E4E5AA2C837}"/>
                    </a:ext>
                  </a:extLst>
                </p:cNvPr>
                <p:cNvSpPr txBox="1"/>
                <p:nvPr/>
              </p:nvSpPr>
              <p:spPr>
                <a:xfrm>
                  <a:off x="6423889" y="4175211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 smtClean="0">
                            <a:latin typeface="Cambria Math" panose="02040503050406030204" pitchFamily="18" charset="0"/>
                          </a:rPr>
                          <m:t>𝐷𝐸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4E6B59-DFE9-4274-8799-5E4E5AA2C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889" y="4175211"/>
                  <a:ext cx="125951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B272CF3-5A17-4CEC-8826-D5B6923C08A7}"/>
                </a:ext>
              </a:extLst>
            </p:cNvPr>
            <p:cNvSpPr/>
            <p:nvPr/>
          </p:nvSpPr>
          <p:spPr>
            <a:xfrm>
              <a:off x="2349405" y="3990545"/>
              <a:ext cx="255250" cy="406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285011A-DF2D-4B40-95E7-16EBD1B28F36}"/>
                    </a:ext>
                  </a:extLst>
                </p:cNvPr>
                <p:cNvSpPr txBox="1"/>
                <p:nvPr/>
              </p:nvSpPr>
              <p:spPr>
                <a:xfrm>
                  <a:off x="2587507" y="3990545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285011A-DF2D-4B40-95E7-16EBD1B28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507" y="3990545"/>
                  <a:ext cx="125951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DD7A2D95-B789-4290-9DB5-9E4D607CBAE3}"/>
                </a:ext>
              </a:extLst>
            </p:cNvPr>
            <p:cNvSpPr/>
            <p:nvPr/>
          </p:nvSpPr>
          <p:spPr>
            <a:xfrm rot="10800000">
              <a:off x="6232451" y="3972011"/>
              <a:ext cx="255250" cy="406400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0CE8D9-F38C-4A1B-9B98-9D35ECB6EF7F}"/>
                    </a:ext>
                  </a:extLst>
                </p:cNvPr>
                <p:cNvSpPr txBox="1"/>
                <p:nvPr/>
              </p:nvSpPr>
              <p:spPr>
                <a:xfrm>
                  <a:off x="5036747" y="3990545"/>
                  <a:ext cx="1259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0CE8D9-F38C-4A1B-9B98-9D35ECB6E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6747" y="3990545"/>
                  <a:ext cx="125951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A1C778-EDE7-4498-B4D4-BBC895B73FA4}"/>
              </a:ext>
            </a:extLst>
          </p:cNvPr>
          <p:cNvGrpSpPr/>
          <p:nvPr/>
        </p:nvGrpSpPr>
        <p:grpSpPr>
          <a:xfrm>
            <a:off x="535709" y="4656197"/>
            <a:ext cx="4618182" cy="1229925"/>
            <a:chOff x="535709" y="4656197"/>
            <a:chExt cx="4618182" cy="12299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209DC1-691E-49E2-AFBA-44C54EDE49A3}"/>
                </a:ext>
              </a:extLst>
            </p:cNvPr>
            <p:cNvSpPr/>
            <p:nvPr/>
          </p:nvSpPr>
          <p:spPr>
            <a:xfrm>
              <a:off x="535709" y="5329605"/>
              <a:ext cx="4618182" cy="556517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Action b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CABF030-0886-4FD1-A621-D402384F847B}"/>
                    </a:ext>
                  </a:extLst>
                </p:cNvPr>
                <p:cNvSpPr txBox="1"/>
                <p:nvPr/>
              </p:nvSpPr>
              <p:spPr>
                <a:xfrm>
                  <a:off x="2151406" y="4962332"/>
                  <a:ext cx="13867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𝑃𝑅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CABF030-0886-4FD1-A621-D402384F8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406" y="4962332"/>
                  <a:ext cx="1386788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F215BF4-451C-4F87-9DC4-479A7FAC0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17023" y="4656197"/>
              <a:ext cx="411873" cy="3552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7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16670" y="1380942"/>
            <a:ext cx="7132684" cy="417867"/>
          </a:xfrm>
        </p:spPr>
        <p:txBody>
          <a:bodyPr/>
          <a:lstStyle/>
          <a:p>
            <a:r>
              <a:rPr lang="en-US" dirty="0"/>
              <a:t>Optional interval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The CP Model: Decision Variables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223B4F-F21D-40A0-B295-0EAAE575F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20" y="4250717"/>
            <a:ext cx="3966760" cy="1067720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2657B6E8-D988-4F63-A368-654897CE5A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0" y="1994762"/>
            <a:ext cx="7957670" cy="206000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E2290D1-4638-46A2-AB38-144D09A3CC08}"/>
              </a:ext>
            </a:extLst>
          </p:cNvPr>
          <p:cNvSpPr/>
          <p:nvPr/>
        </p:nvSpPr>
        <p:spPr>
          <a:xfrm>
            <a:off x="7795491" y="3519055"/>
            <a:ext cx="478849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3B90B-6BD0-4FB6-9CE1-04355AD10334}"/>
              </a:ext>
            </a:extLst>
          </p:cNvPr>
          <p:cNvSpPr/>
          <p:nvPr/>
        </p:nvSpPr>
        <p:spPr>
          <a:xfrm>
            <a:off x="240145" y="3805382"/>
            <a:ext cx="2669310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614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16670" y="1380942"/>
            <a:ext cx="7132684" cy="417867"/>
          </a:xfrm>
        </p:spPr>
        <p:txBody>
          <a:bodyPr/>
          <a:lstStyle/>
          <a:p>
            <a:r>
              <a:rPr lang="en-US" dirty="0"/>
              <a:t>Cumulative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The CP Model: Decision Variables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182E64-C056-42A2-900B-6278C70C0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0" y="1994762"/>
            <a:ext cx="8353800" cy="5891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48A116-F1F3-491F-A8BA-F1A0419B7AC8}"/>
              </a:ext>
            </a:extLst>
          </p:cNvPr>
          <p:cNvCxnSpPr>
            <a:cxnSpLocks/>
          </p:cNvCxnSpPr>
          <p:nvPr/>
        </p:nvCxnSpPr>
        <p:spPr>
          <a:xfrm>
            <a:off x="1311563" y="4378036"/>
            <a:ext cx="93287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1C6A67-50D6-4DF6-B079-E8E6249FC684}"/>
              </a:ext>
            </a:extLst>
          </p:cNvPr>
          <p:cNvCxnSpPr/>
          <p:nvPr/>
        </p:nvCxnSpPr>
        <p:spPr>
          <a:xfrm flipV="1">
            <a:off x="2244436" y="3592945"/>
            <a:ext cx="0" cy="7850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50722-D2F6-4446-B9C9-BE6FD73D60AF}"/>
              </a:ext>
            </a:extLst>
          </p:cNvPr>
          <p:cNvCxnSpPr/>
          <p:nvPr/>
        </p:nvCxnSpPr>
        <p:spPr>
          <a:xfrm>
            <a:off x="2244436" y="3592945"/>
            <a:ext cx="26138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9D0B94-2670-4925-8E26-12D8AA415C67}"/>
              </a:ext>
            </a:extLst>
          </p:cNvPr>
          <p:cNvCxnSpPr>
            <a:cxnSpLocks/>
          </p:cNvCxnSpPr>
          <p:nvPr/>
        </p:nvCxnSpPr>
        <p:spPr>
          <a:xfrm>
            <a:off x="4858327" y="3592945"/>
            <a:ext cx="0" cy="757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0A9D2-AA1E-4FB4-9D70-4C7687F7AD7A}"/>
              </a:ext>
            </a:extLst>
          </p:cNvPr>
          <p:cNvCxnSpPr/>
          <p:nvPr/>
        </p:nvCxnSpPr>
        <p:spPr>
          <a:xfrm>
            <a:off x="4858327" y="4350327"/>
            <a:ext cx="2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7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The CP Model: Constraints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C998C6-CC78-4143-BF1D-4AF1057AA8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4" y="1556327"/>
            <a:ext cx="6840124" cy="401320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597A4C-1803-4B83-B7BA-A53CA48CDF02}"/>
              </a:ext>
            </a:extLst>
          </p:cNvPr>
          <p:cNvGrpSpPr/>
          <p:nvPr/>
        </p:nvGrpSpPr>
        <p:grpSpPr>
          <a:xfrm>
            <a:off x="535709" y="3461286"/>
            <a:ext cx="7326859" cy="1588654"/>
            <a:chOff x="600364" y="3980873"/>
            <a:chExt cx="7326859" cy="15886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78A64A-10CE-4C95-A9C9-20951A6625A8}"/>
                </a:ext>
              </a:extLst>
            </p:cNvPr>
            <p:cNvSpPr/>
            <p:nvPr/>
          </p:nvSpPr>
          <p:spPr>
            <a:xfrm>
              <a:off x="600364" y="3980873"/>
              <a:ext cx="6848990" cy="1588654"/>
            </a:xfrm>
            <a:prstGeom prst="rect">
              <a:avLst/>
            </a:prstGeom>
            <a:solidFill>
              <a:srgbClr val="FFFF99">
                <a:alpha val="23922"/>
              </a:srgb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52907F-77B5-468B-BE25-88E837670003}"/>
                </a:ext>
              </a:extLst>
            </p:cNvPr>
            <p:cNvSpPr txBox="1"/>
            <p:nvPr/>
          </p:nvSpPr>
          <p:spPr>
            <a:xfrm>
              <a:off x="5562714" y="4405868"/>
              <a:ext cx="2364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Check Precondition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87F2FC-D5F2-4FEB-93F6-BFEF1E2DD3FA}"/>
              </a:ext>
            </a:extLst>
          </p:cNvPr>
          <p:cNvGrpSpPr/>
          <p:nvPr/>
        </p:nvGrpSpPr>
        <p:grpSpPr>
          <a:xfrm>
            <a:off x="609230" y="4949282"/>
            <a:ext cx="8225109" cy="720904"/>
            <a:chOff x="609230" y="5458223"/>
            <a:chExt cx="8225109" cy="7209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C4D32-204C-4A8B-BB4C-B07B2AAF2FCF}"/>
                </a:ext>
              </a:extLst>
            </p:cNvPr>
            <p:cNvSpPr/>
            <p:nvPr/>
          </p:nvSpPr>
          <p:spPr>
            <a:xfrm>
              <a:off x="609230" y="5569527"/>
              <a:ext cx="6840124" cy="609600"/>
            </a:xfrm>
            <a:prstGeom prst="rect">
              <a:avLst/>
            </a:prstGeom>
            <a:solidFill>
              <a:srgbClr val="80FD6F">
                <a:alpha val="2549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63D172-8F5A-41BC-89B4-B8F9898AB9D0}"/>
                </a:ext>
              </a:extLst>
            </p:cNvPr>
            <p:cNvSpPr txBox="1"/>
            <p:nvPr/>
          </p:nvSpPr>
          <p:spPr>
            <a:xfrm>
              <a:off x="4712724" y="5458223"/>
              <a:ext cx="4121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Separating Conflicting Actions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EAE89-BFC6-4B5A-AD6F-192287281AF6}"/>
              </a:ext>
            </a:extLst>
          </p:cNvPr>
          <p:cNvSpPr txBox="1"/>
          <p:nvPr/>
        </p:nvSpPr>
        <p:spPr>
          <a:xfrm>
            <a:off x="5825670" y="1162603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OBJ: Min </a:t>
            </a:r>
            <a:r>
              <a:rPr lang="en-CA" dirty="0" err="1"/>
              <a:t>Makespan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93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70470" y="6388099"/>
            <a:ext cx="327738" cy="283107"/>
          </a:xfrm>
        </p:spPr>
        <p:txBody>
          <a:bodyPr/>
          <a:lstStyle/>
          <a:p>
            <a:fld id="{E95093C1-3A22-4FD3-9A2D-0EF7936C6C7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670" y="305136"/>
            <a:ext cx="7132684" cy="879853"/>
          </a:xfrm>
        </p:spPr>
        <p:txBody>
          <a:bodyPr>
            <a:normAutofit/>
          </a:bodyPr>
          <a:lstStyle/>
          <a:p>
            <a:r>
              <a:rPr lang="en-US" sz="3200" dirty="0"/>
              <a:t>The CP Model: Constraints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951AD0-5DBB-49C7-90FF-051B5F5562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4" y="1904580"/>
            <a:ext cx="7134225" cy="3407217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87B2DC-FF7D-463D-B016-6CAF53E61ED0}"/>
              </a:ext>
            </a:extLst>
          </p:cNvPr>
          <p:cNvGrpSpPr/>
          <p:nvPr/>
        </p:nvGrpSpPr>
        <p:grpSpPr>
          <a:xfrm>
            <a:off x="609230" y="1673630"/>
            <a:ext cx="8225109" cy="1358038"/>
            <a:chOff x="609230" y="5458223"/>
            <a:chExt cx="8225109" cy="72090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10B957-66C1-439D-9CC6-D5EC6C2AD324}"/>
                </a:ext>
              </a:extLst>
            </p:cNvPr>
            <p:cNvSpPr/>
            <p:nvPr/>
          </p:nvSpPr>
          <p:spPr>
            <a:xfrm>
              <a:off x="609230" y="5569527"/>
              <a:ext cx="6840124" cy="609600"/>
            </a:xfrm>
            <a:prstGeom prst="rect">
              <a:avLst/>
            </a:prstGeom>
            <a:solidFill>
              <a:srgbClr val="80FD6F">
                <a:alpha val="2549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D85577-7329-44CA-B3AB-DAF8182037D5}"/>
                </a:ext>
              </a:extLst>
            </p:cNvPr>
            <p:cNvSpPr txBox="1"/>
            <p:nvPr/>
          </p:nvSpPr>
          <p:spPr>
            <a:xfrm>
              <a:off x="4712724" y="5458223"/>
              <a:ext cx="4121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Separating Conflicting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14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UNDLESS Fall 2015 4x3">
  <a:themeElements>
    <a:clrScheme name="Boundless2015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Boundless_UofT">
      <a:majorFont>
        <a:latin typeface="Trade Gothic LT Std Bold"/>
        <a:ea typeface=""/>
        <a:cs typeface=""/>
      </a:majorFont>
      <a:minorFont>
        <a:latin typeface="Trade Gothic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2448</TotalTime>
  <Words>524</Words>
  <Application>Microsoft Office PowerPoint</Application>
  <PresentationFormat>On-screen Show (4:3)</PresentationFormat>
  <Paragraphs>115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Trade Gothic LT Std</vt:lpstr>
      <vt:lpstr>Trade Gothic LT Std Bold</vt:lpstr>
      <vt:lpstr>Arial</vt:lpstr>
      <vt:lpstr>Calibri</vt:lpstr>
      <vt:lpstr>Cambria Math</vt:lpstr>
      <vt:lpstr>Courier New</vt:lpstr>
      <vt:lpstr>BOUNDLESS Fall 2015 4x3</vt:lpstr>
      <vt:lpstr>Constraint programming for Domain Independent temporal planning </vt:lpstr>
      <vt:lpstr>Outline</vt:lpstr>
      <vt:lpstr>Motivation</vt:lpstr>
      <vt:lpstr>Contribution</vt:lpstr>
      <vt:lpstr>The CP Model: Problem Definition</vt:lpstr>
      <vt:lpstr>The CP Model: Decision Variables</vt:lpstr>
      <vt:lpstr>The CP Model: Decision Variables</vt:lpstr>
      <vt:lpstr>The CP Model: Constraints</vt:lpstr>
      <vt:lpstr>The CP Model: Constraints</vt:lpstr>
      <vt:lpstr>Benchmark instances test</vt:lpstr>
      <vt:lpstr>Benchmark instances test</vt:lpstr>
      <vt:lpstr>Benchmark instances test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Krawczyk</dc:creator>
  <cp:lastModifiedBy>Jimmy Hu</cp:lastModifiedBy>
  <cp:revision>67</cp:revision>
  <dcterms:created xsi:type="dcterms:W3CDTF">2015-11-11T21:54:31Z</dcterms:created>
  <dcterms:modified xsi:type="dcterms:W3CDTF">2018-07-26T15:43:43Z</dcterms:modified>
</cp:coreProperties>
</file>